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70" r:id="rId4"/>
    <p:sldId id="271" r:id="rId5"/>
    <p:sldId id="258" r:id="rId6"/>
    <p:sldId id="272" r:id="rId7"/>
    <p:sldId id="259" r:id="rId8"/>
    <p:sldId id="273" r:id="rId9"/>
    <p:sldId id="260" r:id="rId10"/>
    <p:sldId id="264" r:id="rId11"/>
    <p:sldId id="274" r:id="rId12"/>
    <p:sldId id="275" r:id="rId13"/>
    <p:sldId id="276" r:id="rId14"/>
    <p:sldId id="265" r:id="rId15"/>
    <p:sldId id="277" r:id="rId16"/>
    <p:sldId id="262" r:id="rId17"/>
    <p:sldId id="266" r:id="rId18"/>
    <p:sldId id="278" r:id="rId19"/>
    <p:sldId id="267" r:id="rId20"/>
    <p:sldId id="27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2101CFD-26AD-4FCC-BF80-B3CE569653D0}" type="datetimeFigureOut">
              <a:rPr lang="en-US" smtClean="0"/>
              <a:pPr/>
              <a:t>20-Apr-18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7AE7CB1-FA94-400E-B5DE-F82C8AAF38B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101CFD-26AD-4FCC-BF80-B3CE569653D0}" type="datetimeFigureOut">
              <a:rPr lang="en-US" smtClean="0"/>
              <a:pPr/>
              <a:t>20-Apr-18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E7CB1-FA94-400E-B5DE-F82C8AAF38B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2101CFD-26AD-4FCC-BF80-B3CE569653D0}" type="datetimeFigureOut">
              <a:rPr lang="en-US" smtClean="0"/>
              <a:pPr/>
              <a:t>20-Apr-18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E7CB1-FA94-400E-B5DE-F82C8AAF38B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2101CFD-26AD-4FCC-BF80-B3CE569653D0}" type="datetimeFigureOut">
              <a:rPr lang="en-US" smtClean="0"/>
              <a:pPr/>
              <a:t>20-Apr-18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E7CB1-FA94-400E-B5DE-F82C8AAF38B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2101CFD-26AD-4FCC-BF80-B3CE569653D0}" type="datetimeFigureOut">
              <a:rPr lang="en-US" smtClean="0"/>
              <a:pPr/>
              <a:t>20-Apr-18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AE7CB1-FA94-400E-B5DE-F82C8AAF38B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2101CFD-26AD-4FCC-BF80-B3CE569653D0}" type="datetimeFigureOut">
              <a:rPr lang="en-US" smtClean="0"/>
              <a:pPr/>
              <a:t>20-Apr-18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AE7CB1-FA94-400E-B5DE-F82C8AAF38B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101CFD-26AD-4FCC-BF80-B3CE569653D0}" type="datetimeFigureOut">
              <a:rPr lang="en-US" smtClean="0"/>
              <a:pPr/>
              <a:t>20-Apr-18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AE7CB1-FA94-400E-B5DE-F82C8AAF38B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2101CFD-26AD-4FCC-BF80-B3CE569653D0}" type="datetimeFigureOut">
              <a:rPr lang="en-US" smtClean="0"/>
              <a:pPr/>
              <a:t>20-Apr-18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E7CB1-FA94-400E-B5DE-F82C8AAF38B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2101CFD-26AD-4FCC-BF80-B3CE569653D0}" type="datetimeFigureOut">
              <a:rPr lang="en-US" smtClean="0"/>
              <a:pPr/>
              <a:t>20-Apr-18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7AE7CB1-FA94-400E-B5DE-F82C8AAF38BF}"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101CFD-26AD-4FCC-BF80-B3CE569653D0}" type="datetimeFigureOut">
              <a:rPr lang="en-US" smtClean="0"/>
              <a:pPr/>
              <a:t>20-Apr-18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E7CB1-FA94-400E-B5DE-F82C8AAF38B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101CFD-26AD-4FCC-BF80-B3CE569653D0}" type="datetimeFigureOut">
              <a:rPr lang="en-US" smtClean="0"/>
              <a:pPr/>
              <a:t>20-Apr-18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E7CB1-FA94-400E-B5DE-F82C8AAF38B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2101CFD-26AD-4FCC-BF80-B3CE569653D0}" type="datetimeFigureOut">
              <a:rPr lang="en-US" smtClean="0"/>
              <a:pPr/>
              <a:t>20-Apr-18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7AE7CB1-FA94-400E-B5DE-F82C8AAF38BF}"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371600"/>
            <a:ext cx="8080248" cy="1828800"/>
          </a:xfrm>
        </p:spPr>
        <p:txBody>
          <a:bodyPr>
            <a:normAutofit fontScale="90000"/>
          </a:bodyPr>
          <a:lstStyle/>
          <a:p>
            <a:pPr algn="ctr"/>
            <a:r>
              <a:rPr lang="en-US" dirty="0" smtClean="0"/>
              <a:t>Between Two Worlds: </a:t>
            </a:r>
            <a:r>
              <a:rPr lang="en-US" dirty="0" smtClean="0"/>
              <a:t/>
            </a:r>
            <a:br>
              <a:rPr lang="en-US" dirty="0" smtClean="0"/>
            </a:br>
            <a:r>
              <a:rPr lang="en-US" dirty="0" smtClean="0"/>
              <a:t>The </a:t>
            </a:r>
            <a:r>
              <a:rPr lang="en-US" dirty="0" smtClean="0"/>
              <a:t>Inner Lives of Children of Divorce</a:t>
            </a:r>
            <a:endParaRPr lang="en-US" dirty="0"/>
          </a:p>
        </p:txBody>
      </p:sp>
      <p:sp>
        <p:nvSpPr>
          <p:cNvPr id="3" name="Subtitle 2"/>
          <p:cNvSpPr>
            <a:spLocks noGrp="1"/>
          </p:cNvSpPr>
          <p:nvPr>
            <p:ph type="subTitle" idx="1"/>
          </p:nvPr>
        </p:nvSpPr>
        <p:spPr>
          <a:xfrm>
            <a:off x="609600" y="3276600"/>
            <a:ext cx="7854696" cy="1876864"/>
          </a:xfrm>
        </p:spPr>
        <p:txBody>
          <a:bodyPr>
            <a:normAutofit/>
          </a:bodyPr>
          <a:lstStyle/>
          <a:p>
            <a:pPr algn="ctr"/>
            <a:r>
              <a:rPr lang="en-US" dirty="0" smtClean="0"/>
              <a:t>Your </a:t>
            </a:r>
            <a:r>
              <a:rPr lang="en-US" dirty="0" smtClean="0"/>
              <a:t>name:</a:t>
            </a:r>
            <a:endParaRPr lang="en-US" dirty="0" smtClean="0"/>
          </a:p>
          <a:p>
            <a:pPr algn="ctr"/>
            <a:r>
              <a:rPr lang="en-US" dirty="0" smtClean="0"/>
              <a:t>Course </a:t>
            </a:r>
            <a:r>
              <a:rPr lang="en-US" dirty="0" smtClean="0"/>
              <a:t>Name:</a:t>
            </a:r>
            <a:endParaRPr lang="en-US" dirty="0" smtClean="0"/>
          </a:p>
          <a:p>
            <a:pPr algn="ctr"/>
            <a:r>
              <a:rPr lang="en-US" dirty="0" smtClean="0"/>
              <a:t>University:</a:t>
            </a:r>
            <a:endParaRPr lang="en-US" dirty="0" smtClean="0"/>
          </a:p>
        </p:txBody>
      </p:sp>
    </p:spTree>
    <p:extLst>
      <p:ext uri="{BB962C8B-B14F-4D97-AF65-F5344CB8AC3E}">
        <p14:creationId xmlns:p14="http://schemas.microsoft.com/office/powerpoint/2010/main" xmlns="" val="2311655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a:bodyPr>
          <a:lstStyle/>
          <a:p>
            <a:r>
              <a:rPr lang="en-US" dirty="0" smtClean="0">
                <a:effectLst/>
              </a:rPr>
              <a:t>Book Summary</a:t>
            </a:r>
            <a:endParaRPr lang="en-US" dirty="0"/>
          </a:p>
        </p:txBody>
      </p:sp>
      <p:sp>
        <p:nvSpPr>
          <p:cNvPr id="3" name="Content Placeholder 2"/>
          <p:cNvSpPr>
            <a:spLocks noGrp="1"/>
          </p:cNvSpPr>
          <p:nvPr>
            <p:ph idx="1"/>
          </p:nvPr>
        </p:nvSpPr>
        <p:spPr>
          <a:xfrm>
            <a:off x="457200" y="1935480"/>
            <a:ext cx="4495800" cy="2103120"/>
          </a:xfrm>
        </p:spPr>
        <p:txBody>
          <a:bodyPr>
            <a:noAutofit/>
          </a:bodyPr>
          <a:lstStyle/>
          <a:p>
            <a:r>
              <a:rPr lang="en-US" sz="3000" dirty="0" smtClean="0"/>
              <a:t>The book is written two authors, Elizabeth </a:t>
            </a:r>
            <a:r>
              <a:rPr lang="en-US" sz="3000" dirty="0" smtClean="0"/>
              <a:t>Marquardt and Judith Wallenstein. </a:t>
            </a:r>
            <a:endParaRPr lang="en-US" sz="3000" dirty="0" smtClean="0"/>
          </a:p>
        </p:txBody>
      </p:sp>
      <p:pic>
        <p:nvPicPr>
          <p:cNvPr id="23554" name="Picture 2" descr="Image result for how divorce affects children"/>
          <p:cNvPicPr>
            <a:picLocks noChangeAspect="1" noChangeArrowheads="1"/>
          </p:cNvPicPr>
          <p:nvPr/>
        </p:nvPicPr>
        <p:blipFill>
          <a:blip r:embed="rId2"/>
          <a:srcRect/>
          <a:stretch>
            <a:fillRect/>
          </a:stretch>
        </p:blipFill>
        <p:spPr bwMode="auto">
          <a:xfrm>
            <a:off x="5105400" y="990600"/>
            <a:ext cx="3657600" cy="2895600"/>
          </a:xfrm>
          <a:prstGeom prst="rect">
            <a:avLst/>
          </a:prstGeom>
          <a:noFill/>
        </p:spPr>
      </p:pic>
      <p:sp>
        <p:nvSpPr>
          <p:cNvPr id="6" name="Content Placeholder 2"/>
          <p:cNvSpPr txBox="1">
            <a:spLocks/>
          </p:cNvSpPr>
          <p:nvPr/>
        </p:nvSpPr>
        <p:spPr>
          <a:xfrm>
            <a:off x="533400" y="4343400"/>
            <a:ext cx="8001000" cy="1828800"/>
          </a:xfrm>
          <a:prstGeom prst="rect">
            <a:avLst/>
          </a:prstGeom>
        </p:spPr>
        <p:txBody>
          <a:bodyPr vert="horz">
            <a:noAutofit/>
          </a:bodyPr>
          <a:lstStyle/>
          <a:p>
            <a:pPr marL="274320" lvl="0" indent="-274320">
              <a:spcBef>
                <a:spcPct val="20000"/>
              </a:spcBef>
              <a:buClr>
                <a:schemeClr val="accent3"/>
              </a:buClr>
              <a:buSzPct val="95000"/>
              <a:buFont typeface="Wingdings 2"/>
              <a:buChar char=""/>
            </a:pPr>
            <a:r>
              <a:rPr lang="en-US" sz="3200" dirty="0" smtClean="0"/>
              <a:t>The two have used the book to show the current state of divorce and how it affects children</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xmlns="" val="3629607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4495800" cy="4389120"/>
          </a:xfrm>
        </p:spPr>
        <p:txBody>
          <a:bodyPr>
            <a:normAutofit/>
          </a:bodyPr>
          <a:lstStyle/>
          <a:p>
            <a:r>
              <a:rPr lang="en-US" sz="3000" dirty="0" smtClean="0"/>
              <a:t>They </a:t>
            </a:r>
            <a:r>
              <a:rPr lang="en-US" sz="3000" dirty="0" smtClean="0"/>
              <a:t>prove to the world through their research whose findings are presented in the book that so many children are growing in families which experience divorce issues</a:t>
            </a:r>
          </a:p>
          <a:p>
            <a:endParaRPr lang="en-US" sz="3000" dirty="0"/>
          </a:p>
        </p:txBody>
      </p:sp>
      <p:pic>
        <p:nvPicPr>
          <p:cNvPr id="25602" name="Picture 2" descr="Image result for how divorce affects children"/>
          <p:cNvPicPr>
            <a:picLocks noChangeAspect="1" noChangeArrowheads="1"/>
          </p:cNvPicPr>
          <p:nvPr/>
        </p:nvPicPr>
        <p:blipFill>
          <a:blip r:embed="rId2"/>
          <a:srcRect/>
          <a:stretch>
            <a:fillRect/>
          </a:stretch>
        </p:blipFill>
        <p:spPr bwMode="auto">
          <a:xfrm>
            <a:off x="4800600" y="1371600"/>
            <a:ext cx="3657600" cy="33528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4648200" cy="3124200"/>
          </a:xfrm>
        </p:spPr>
        <p:txBody>
          <a:bodyPr/>
          <a:lstStyle/>
          <a:p>
            <a:r>
              <a:rPr lang="en-US" dirty="0" smtClean="0"/>
              <a:t>Marquardt presents the results together with other stories of young children who have had these encounters as well as her stories when she was young and how she grew up. </a:t>
            </a:r>
          </a:p>
          <a:p>
            <a:endParaRPr lang="en-US" dirty="0"/>
          </a:p>
        </p:txBody>
      </p:sp>
      <p:pic>
        <p:nvPicPr>
          <p:cNvPr id="26626" name="Picture 2" descr="Image result for how divorce affects children"/>
          <p:cNvPicPr>
            <a:picLocks noChangeAspect="1" noChangeArrowheads="1"/>
          </p:cNvPicPr>
          <p:nvPr/>
        </p:nvPicPr>
        <p:blipFill>
          <a:blip r:embed="rId2"/>
          <a:srcRect/>
          <a:stretch>
            <a:fillRect/>
          </a:stretch>
        </p:blipFill>
        <p:spPr bwMode="auto">
          <a:xfrm>
            <a:off x="5257800" y="990600"/>
            <a:ext cx="3351387" cy="2895600"/>
          </a:xfrm>
          <a:prstGeom prst="rect">
            <a:avLst/>
          </a:prstGeom>
          <a:noFill/>
        </p:spPr>
      </p:pic>
      <p:sp>
        <p:nvSpPr>
          <p:cNvPr id="5" name="Content Placeholder 2"/>
          <p:cNvSpPr txBox="1">
            <a:spLocks/>
          </p:cNvSpPr>
          <p:nvPr/>
        </p:nvSpPr>
        <p:spPr>
          <a:xfrm>
            <a:off x="609600" y="4343400"/>
            <a:ext cx="7467600" cy="2133600"/>
          </a:xfrm>
          <a:prstGeom prst="rect">
            <a:avLst/>
          </a:prstGeom>
        </p:spPr>
        <p:txBody>
          <a:bodyPr vert="horz">
            <a:normAutofit lnSpcReduction="10000"/>
          </a:bodyPr>
          <a:lstStyle/>
          <a:p>
            <a:pPr marL="274320" lvl="0" indent="-274320">
              <a:spcBef>
                <a:spcPct val="20000"/>
              </a:spcBef>
              <a:buClr>
                <a:schemeClr val="accent3"/>
              </a:buClr>
              <a:buSzPct val="95000"/>
              <a:buFont typeface="Wingdings 2"/>
              <a:buChar char=""/>
            </a:pPr>
            <a:r>
              <a:rPr lang="en-US" sz="2800" dirty="0" smtClean="0"/>
              <a:t>She claims that children are greatly molded by divorce and hence there is a huge difference between those who have grown in divorced families and those that have grown under the intact ones</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7315200" cy="2209800"/>
          </a:xfrm>
        </p:spPr>
        <p:txBody>
          <a:bodyPr/>
          <a:lstStyle/>
          <a:p>
            <a:r>
              <a:rPr lang="en-US" dirty="0" smtClean="0"/>
              <a:t>The </a:t>
            </a:r>
            <a:r>
              <a:rPr lang="en-US" dirty="0" smtClean="0"/>
              <a:t>difference comes in their </a:t>
            </a:r>
            <a:r>
              <a:rPr lang="en-US" dirty="0" smtClean="0"/>
              <a:t>development, hence </a:t>
            </a:r>
            <a:r>
              <a:rPr lang="en-US" dirty="0" smtClean="0"/>
              <a:t>children who have been affected by divorce can never grow to be fine at all as much as they may seem so</a:t>
            </a:r>
            <a:endParaRPr lang="en-US" dirty="0"/>
          </a:p>
        </p:txBody>
      </p:sp>
      <p:pic>
        <p:nvPicPr>
          <p:cNvPr id="22530" name="Picture 2" descr="Image result for how divorce affects children"/>
          <p:cNvPicPr>
            <a:picLocks noChangeAspect="1" noChangeArrowheads="1"/>
          </p:cNvPicPr>
          <p:nvPr/>
        </p:nvPicPr>
        <p:blipFill>
          <a:blip r:embed="rId2"/>
          <a:srcRect/>
          <a:stretch>
            <a:fillRect/>
          </a:stretch>
        </p:blipFill>
        <p:spPr bwMode="auto">
          <a:xfrm>
            <a:off x="1066800" y="3048000"/>
            <a:ext cx="7239000" cy="3220066"/>
          </a:xfrm>
          <a:prstGeom prst="rect">
            <a:avLst/>
          </a:prstGeom>
          <a:noFill/>
        </p:spPr>
      </p:pic>
    </p:spTree>
    <p:extLst>
      <p:ext uri="{BB962C8B-B14F-4D97-AF65-F5344CB8AC3E}">
        <p14:creationId xmlns:p14="http://schemas.microsoft.com/office/powerpoint/2010/main" xmlns="" val="489648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1219200"/>
          </a:xfrm>
        </p:spPr>
        <p:txBody>
          <a:bodyPr/>
          <a:lstStyle/>
          <a:p>
            <a:r>
              <a:rPr lang="en-US" dirty="0" smtClean="0"/>
              <a:t>The author also raises the concepts of good divorces and blended families. </a:t>
            </a:r>
          </a:p>
          <a:p>
            <a:endParaRPr lang="en-US" dirty="0"/>
          </a:p>
        </p:txBody>
      </p:sp>
      <p:pic>
        <p:nvPicPr>
          <p:cNvPr id="27650" name="Picture 2" descr="Image result for how divorce affects children"/>
          <p:cNvPicPr>
            <a:picLocks noChangeAspect="1" noChangeArrowheads="1"/>
          </p:cNvPicPr>
          <p:nvPr/>
        </p:nvPicPr>
        <p:blipFill>
          <a:blip r:embed="rId2"/>
          <a:srcRect/>
          <a:stretch>
            <a:fillRect/>
          </a:stretch>
        </p:blipFill>
        <p:spPr bwMode="auto">
          <a:xfrm>
            <a:off x="4648200" y="1676400"/>
            <a:ext cx="3810000" cy="2857500"/>
          </a:xfrm>
          <a:prstGeom prst="rect">
            <a:avLst/>
          </a:prstGeom>
          <a:noFill/>
        </p:spPr>
      </p:pic>
      <p:sp>
        <p:nvSpPr>
          <p:cNvPr id="5" name="Content Placeholder 2"/>
          <p:cNvSpPr txBox="1">
            <a:spLocks/>
          </p:cNvSpPr>
          <p:nvPr/>
        </p:nvSpPr>
        <p:spPr>
          <a:xfrm>
            <a:off x="457200" y="4648200"/>
            <a:ext cx="8229600" cy="1600200"/>
          </a:xfrm>
          <a:prstGeom prst="rect">
            <a:avLst/>
          </a:prstGeom>
        </p:spPr>
        <p:txBody>
          <a:bodyPr vert="horz">
            <a:normAutofit fontScale="92500" lnSpcReduction="10000"/>
          </a:bodyPr>
          <a:lstStyle/>
          <a:p>
            <a:pPr marL="274320" indent="-274320">
              <a:spcBef>
                <a:spcPct val="20000"/>
              </a:spcBef>
              <a:buClr>
                <a:schemeClr val="accent3"/>
              </a:buClr>
              <a:buSzPct val="95000"/>
              <a:buFont typeface="Wingdings 2"/>
              <a:buChar char=""/>
            </a:pPr>
            <a:r>
              <a:rPr lang="en-US" sz="2800" dirty="0" smtClean="0"/>
              <a:t>She claims that some people argue that there are good divorces in the sense that parents just decide to divorce without so much complains and fights and hence this is not likely to affect their children</a:t>
            </a:r>
            <a:r>
              <a:rPr lang="en-US" sz="2800" dirty="0" smtClean="0"/>
              <a:t>.</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4038600" cy="5105400"/>
          </a:xfrm>
        </p:spPr>
        <p:txBody>
          <a:bodyPr>
            <a:normAutofit/>
          </a:bodyPr>
          <a:lstStyle/>
          <a:p>
            <a:r>
              <a:rPr lang="en-US" dirty="0" smtClean="0"/>
              <a:t>On the other hand, </a:t>
            </a:r>
            <a:r>
              <a:rPr lang="en-US" dirty="0" smtClean="0"/>
              <a:t>she refutes the claim that there are blended families because her research shows that children are highly affected by any type of divorce and sometimes they may hide their feelings just to please their parents, yet deep down they are not </a:t>
            </a:r>
            <a:r>
              <a:rPr lang="en-US" dirty="0" smtClean="0"/>
              <a:t>happy.</a:t>
            </a:r>
            <a:endParaRPr lang="en-US" dirty="0"/>
          </a:p>
        </p:txBody>
      </p:sp>
      <p:pic>
        <p:nvPicPr>
          <p:cNvPr id="21506" name="Picture 2" descr="Image result for how divorce affects children"/>
          <p:cNvPicPr>
            <a:picLocks noChangeAspect="1" noChangeArrowheads="1"/>
          </p:cNvPicPr>
          <p:nvPr/>
        </p:nvPicPr>
        <p:blipFill>
          <a:blip r:embed="rId2"/>
          <a:srcRect b="4255"/>
          <a:stretch>
            <a:fillRect/>
          </a:stretch>
        </p:blipFill>
        <p:spPr bwMode="auto">
          <a:xfrm>
            <a:off x="4572000" y="1676400"/>
            <a:ext cx="4010025" cy="3429000"/>
          </a:xfrm>
          <a:prstGeom prst="rect">
            <a:avLst/>
          </a:prstGeom>
          <a:noFill/>
        </p:spPr>
      </p:pic>
    </p:spTree>
    <p:extLst>
      <p:ext uri="{BB962C8B-B14F-4D97-AF65-F5344CB8AC3E}">
        <p14:creationId xmlns:p14="http://schemas.microsoft.com/office/powerpoint/2010/main" xmlns="" val="1597593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3810000" cy="4389120"/>
          </a:xfrm>
        </p:spPr>
        <p:txBody>
          <a:bodyPr>
            <a:normAutofit/>
          </a:bodyPr>
          <a:lstStyle/>
          <a:p>
            <a:r>
              <a:rPr lang="en-US" sz="2700" dirty="0" smtClean="0"/>
              <a:t>The concept of two worlds in her books is revealed whereby children who belong to divorced families have to travel to both families so that they may visit their father and mother.</a:t>
            </a:r>
          </a:p>
          <a:p>
            <a:endParaRPr lang="en-US" sz="2700" dirty="0"/>
          </a:p>
        </p:txBody>
      </p:sp>
      <p:pic>
        <p:nvPicPr>
          <p:cNvPr id="28674" name="Picture 2" descr="Image result for how divorce affects children"/>
          <p:cNvPicPr>
            <a:picLocks noChangeAspect="1" noChangeArrowheads="1"/>
          </p:cNvPicPr>
          <p:nvPr/>
        </p:nvPicPr>
        <p:blipFill>
          <a:blip r:embed="rId2"/>
          <a:srcRect/>
          <a:stretch>
            <a:fillRect/>
          </a:stretch>
        </p:blipFill>
        <p:spPr bwMode="auto">
          <a:xfrm>
            <a:off x="4419600" y="1828800"/>
            <a:ext cx="3962400" cy="32766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3886200" cy="3733800"/>
          </a:xfrm>
        </p:spPr>
        <p:txBody>
          <a:bodyPr>
            <a:normAutofit/>
          </a:bodyPr>
          <a:lstStyle/>
          <a:p>
            <a:r>
              <a:rPr lang="en-US" dirty="0" smtClean="0"/>
              <a:t>Mostly, </a:t>
            </a:r>
            <a:r>
              <a:rPr lang="en-US" dirty="0" smtClean="0"/>
              <a:t>these </a:t>
            </a:r>
            <a:r>
              <a:rPr lang="en-US" dirty="0" smtClean="0"/>
              <a:t>visits affect children more especially because they are highly disappointed as their means of bringing both of their parents together do not </a:t>
            </a:r>
            <a:r>
              <a:rPr lang="en-US" dirty="0" smtClean="0"/>
              <a:t>work.</a:t>
            </a:r>
          </a:p>
        </p:txBody>
      </p:sp>
      <p:pic>
        <p:nvPicPr>
          <p:cNvPr id="20482" name="Picture 2" descr="Image result for how divorce affects children"/>
          <p:cNvPicPr>
            <a:picLocks noChangeAspect="1" noChangeArrowheads="1"/>
          </p:cNvPicPr>
          <p:nvPr/>
        </p:nvPicPr>
        <p:blipFill>
          <a:blip r:embed="rId2"/>
          <a:srcRect/>
          <a:stretch>
            <a:fillRect/>
          </a:stretch>
        </p:blipFill>
        <p:spPr bwMode="auto">
          <a:xfrm>
            <a:off x="4572000" y="990600"/>
            <a:ext cx="4257675" cy="3429000"/>
          </a:xfrm>
          <a:prstGeom prst="rect">
            <a:avLst/>
          </a:prstGeom>
          <a:noFill/>
        </p:spPr>
      </p:pic>
      <p:sp>
        <p:nvSpPr>
          <p:cNvPr id="5" name="Content Placeholder 2"/>
          <p:cNvSpPr txBox="1">
            <a:spLocks/>
          </p:cNvSpPr>
          <p:nvPr/>
        </p:nvSpPr>
        <p:spPr>
          <a:xfrm>
            <a:off x="381000" y="4572000"/>
            <a:ext cx="8305800" cy="18288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This breaks their hearts and they learn that they have to stay in two separate worlds for the rest of their lives.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Additionally, this disintegrates their values, beliefs and living.</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xmlns="" val="2196460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828800"/>
            <a:ext cx="4038600" cy="2438400"/>
          </a:xfrm>
        </p:spPr>
        <p:txBody>
          <a:bodyPr>
            <a:normAutofit/>
          </a:bodyPr>
          <a:lstStyle/>
          <a:p>
            <a:r>
              <a:rPr lang="en-US" dirty="0" smtClean="0"/>
              <a:t>The theory that relates </a:t>
            </a:r>
            <a:r>
              <a:rPr lang="en-US" dirty="0" smtClean="0"/>
              <a:t>to </a:t>
            </a:r>
            <a:r>
              <a:rPr lang="en-US" dirty="0" smtClean="0"/>
              <a:t>this book is the </a:t>
            </a:r>
            <a:r>
              <a:rPr lang="en-US" dirty="0" smtClean="0"/>
              <a:t>modern social exchange </a:t>
            </a:r>
            <a:r>
              <a:rPr lang="en-US" dirty="0" smtClean="0"/>
              <a:t>theory.</a:t>
            </a:r>
          </a:p>
          <a:p>
            <a:pPr>
              <a:buNone/>
            </a:pPr>
            <a:r>
              <a:rPr lang="en-US" dirty="0" smtClean="0"/>
              <a:t> </a:t>
            </a:r>
          </a:p>
        </p:txBody>
      </p:sp>
      <p:sp>
        <p:nvSpPr>
          <p:cNvPr id="5" name="Title 1"/>
          <p:cNvSpPr>
            <a:spLocks noGrp="1"/>
          </p:cNvSpPr>
          <p:nvPr>
            <p:ph type="title"/>
          </p:nvPr>
        </p:nvSpPr>
        <p:spPr>
          <a:xfrm>
            <a:off x="457200" y="304800"/>
            <a:ext cx="8229600" cy="1020762"/>
          </a:xfrm>
        </p:spPr>
        <p:txBody>
          <a:bodyPr>
            <a:normAutofit/>
          </a:bodyPr>
          <a:lstStyle/>
          <a:p>
            <a:r>
              <a:rPr lang="en-US" sz="4000" dirty="0" smtClean="0">
                <a:effectLst/>
              </a:rPr>
              <a:t>How the book relates to theory</a:t>
            </a:r>
            <a:endParaRPr lang="en-US" sz="4000" dirty="0"/>
          </a:p>
        </p:txBody>
      </p:sp>
      <p:pic>
        <p:nvPicPr>
          <p:cNvPr id="18434" name="Picture 2" descr="Image result for how divorce affects children"/>
          <p:cNvPicPr>
            <a:picLocks noChangeAspect="1" noChangeArrowheads="1"/>
          </p:cNvPicPr>
          <p:nvPr/>
        </p:nvPicPr>
        <p:blipFill>
          <a:blip r:embed="rId2"/>
          <a:srcRect/>
          <a:stretch>
            <a:fillRect/>
          </a:stretch>
        </p:blipFill>
        <p:spPr bwMode="auto">
          <a:xfrm>
            <a:off x="4648200" y="1371600"/>
            <a:ext cx="4048125" cy="2686051"/>
          </a:xfrm>
          <a:prstGeom prst="rect">
            <a:avLst/>
          </a:prstGeom>
          <a:noFill/>
        </p:spPr>
      </p:pic>
      <p:sp>
        <p:nvSpPr>
          <p:cNvPr id="7" name="Content Placeholder 2"/>
          <p:cNvSpPr txBox="1">
            <a:spLocks/>
          </p:cNvSpPr>
          <p:nvPr/>
        </p:nvSpPr>
        <p:spPr>
          <a:xfrm>
            <a:off x="457200" y="4648200"/>
            <a:ext cx="8229600" cy="15240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In this case, people try to behave in a manner that maximizes their benefits. </a:t>
            </a:r>
          </a:p>
        </p:txBody>
      </p:sp>
    </p:spTree>
    <p:extLst>
      <p:ext uri="{BB962C8B-B14F-4D97-AF65-F5344CB8AC3E}">
        <p14:creationId xmlns:p14="http://schemas.microsoft.com/office/powerpoint/2010/main" xmlns="" val="1660024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90600"/>
            <a:ext cx="8229600" cy="4389120"/>
          </a:xfrm>
        </p:spPr>
        <p:txBody>
          <a:bodyPr/>
          <a:lstStyle/>
          <a:p>
            <a:r>
              <a:rPr lang="en-US" dirty="0" smtClean="0"/>
              <a:t>Therefore, many parents decide to divorce each other for the best of reasons but they forget that their decision affects </a:t>
            </a:r>
            <a:endParaRPr lang="en-US" dirty="0" smtClean="0"/>
          </a:p>
          <a:p>
            <a:pPr>
              <a:buNone/>
            </a:pPr>
            <a:r>
              <a:rPr lang="en-US" dirty="0" smtClean="0"/>
              <a:t>    their </a:t>
            </a:r>
            <a:r>
              <a:rPr lang="en-US" dirty="0" smtClean="0"/>
              <a:t>children’s </a:t>
            </a:r>
            <a:endParaRPr lang="en-US" dirty="0" smtClean="0"/>
          </a:p>
          <a:p>
            <a:pPr>
              <a:buNone/>
            </a:pPr>
            <a:r>
              <a:rPr lang="en-US" dirty="0" smtClean="0"/>
              <a:t>    development </a:t>
            </a:r>
          </a:p>
          <a:p>
            <a:pPr>
              <a:buNone/>
            </a:pPr>
            <a:r>
              <a:rPr lang="en-US" dirty="0" smtClean="0"/>
              <a:t>    negatively</a:t>
            </a:r>
            <a:r>
              <a:rPr lang="en-US" dirty="0" smtClean="0"/>
              <a:t>. </a:t>
            </a:r>
          </a:p>
          <a:p>
            <a:endParaRPr lang="en-US" dirty="0"/>
          </a:p>
        </p:txBody>
      </p:sp>
      <p:pic>
        <p:nvPicPr>
          <p:cNvPr id="29698" name="Picture 2" descr="Image result for how divorce affects children"/>
          <p:cNvPicPr>
            <a:picLocks noChangeAspect="1" noChangeArrowheads="1"/>
          </p:cNvPicPr>
          <p:nvPr/>
        </p:nvPicPr>
        <p:blipFill>
          <a:blip r:embed="rId2"/>
          <a:srcRect/>
          <a:stretch>
            <a:fillRect/>
          </a:stretch>
        </p:blipFill>
        <p:spPr bwMode="auto">
          <a:xfrm>
            <a:off x="3352800" y="1981200"/>
            <a:ext cx="5334000" cy="45339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2667000" cy="4389120"/>
          </a:xfrm>
        </p:spPr>
        <p:txBody>
          <a:bodyPr>
            <a:normAutofit lnSpcReduction="10000"/>
          </a:bodyPr>
          <a:lstStyle/>
          <a:p>
            <a:r>
              <a:rPr lang="en-US" dirty="0" smtClean="0"/>
              <a:t>The authors also portray that children of divorce are less likely to feel safe at home because they lack the companion of both of their parents.</a:t>
            </a:r>
          </a:p>
          <a:p>
            <a:endParaRPr lang="en-US" dirty="0"/>
          </a:p>
        </p:txBody>
      </p:sp>
      <p:pic>
        <p:nvPicPr>
          <p:cNvPr id="30722" name="Picture 2" descr="Image result for how divorce affects children"/>
          <p:cNvPicPr>
            <a:picLocks noChangeAspect="1" noChangeArrowheads="1"/>
          </p:cNvPicPr>
          <p:nvPr/>
        </p:nvPicPr>
        <p:blipFill>
          <a:blip r:embed="rId2"/>
          <a:srcRect/>
          <a:stretch>
            <a:fillRect/>
          </a:stretch>
        </p:blipFill>
        <p:spPr bwMode="auto">
          <a:xfrm>
            <a:off x="3352800" y="1600200"/>
            <a:ext cx="4953000" cy="37338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229600" cy="1371600"/>
          </a:xfrm>
        </p:spPr>
        <p:txBody>
          <a:bodyPr/>
          <a:lstStyle/>
          <a:p>
            <a:r>
              <a:rPr lang="en-US" dirty="0" smtClean="0"/>
              <a:t>The two theories that better fits in the book are modern social exchange theory and family system theory.</a:t>
            </a:r>
          </a:p>
          <a:p>
            <a:endParaRPr lang="en-US" dirty="0"/>
          </a:p>
        </p:txBody>
      </p:sp>
      <p:pic>
        <p:nvPicPr>
          <p:cNvPr id="31746" name="Picture 2" descr="Image result for how divorce affects children"/>
          <p:cNvPicPr>
            <a:picLocks noChangeAspect="1" noChangeArrowheads="1"/>
          </p:cNvPicPr>
          <p:nvPr/>
        </p:nvPicPr>
        <p:blipFill>
          <a:blip r:embed="rId2"/>
          <a:srcRect/>
          <a:stretch>
            <a:fillRect/>
          </a:stretch>
        </p:blipFill>
        <p:spPr bwMode="auto">
          <a:xfrm>
            <a:off x="2438400" y="1981200"/>
            <a:ext cx="5524500" cy="2971800"/>
          </a:xfrm>
          <a:prstGeom prst="rect">
            <a:avLst/>
          </a:prstGeom>
          <a:noFill/>
        </p:spPr>
      </p:pic>
      <p:sp>
        <p:nvSpPr>
          <p:cNvPr id="5" name="Content Placeholder 2"/>
          <p:cNvSpPr txBox="1">
            <a:spLocks/>
          </p:cNvSpPr>
          <p:nvPr/>
        </p:nvSpPr>
        <p:spPr>
          <a:xfrm>
            <a:off x="381000" y="5029200"/>
            <a:ext cx="8229600" cy="1524000"/>
          </a:xfrm>
          <a:prstGeom prst="rect">
            <a:avLst/>
          </a:prstGeom>
        </p:spPr>
        <p:txBody>
          <a:bodyPr vert="horz">
            <a:normAutofit fontScale="92500" lnSpcReduction="10000"/>
          </a:bodyPr>
          <a:lstStyle/>
          <a:p>
            <a:pPr marL="274320" indent="-274320">
              <a:spcBef>
                <a:spcPct val="20000"/>
              </a:spcBef>
              <a:buClr>
                <a:schemeClr val="accent3"/>
              </a:buClr>
              <a:buSzPct val="95000"/>
              <a:buFont typeface="Wingdings 2"/>
              <a:buChar char=""/>
            </a:pPr>
            <a:r>
              <a:rPr lang="en-US" sz="2800" dirty="0" smtClean="0"/>
              <a:t>This is because they have a relationship in that parents only consider their benefits alone and act rationally without caring for their children who are going to belong to two separate </a:t>
            </a:r>
            <a:r>
              <a:rPr lang="en-US" sz="2800" dirty="0" smtClean="0"/>
              <a:t>worlds</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53000"/>
          </a:xfrm>
        </p:spPr>
        <p:txBody>
          <a:bodyPr>
            <a:normAutofit lnSpcReduction="10000"/>
          </a:bodyPr>
          <a:lstStyle/>
          <a:p>
            <a:r>
              <a:rPr lang="en-US" dirty="0" smtClean="0"/>
              <a:t>In addition, </a:t>
            </a:r>
            <a:r>
              <a:rPr lang="en-US" dirty="0" smtClean="0"/>
              <a:t>the children are known to be the direct victims </a:t>
            </a:r>
            <a:endParaRPr lang="en-US" dirty="0" smtClean="0"/>
          </a:p>
          <a:p>
            <a:endParaRPr lang="en-US" dirty="0" smtClean="0"/>
          </a:p>
          <a:p>
            <a:endParaRPr lang="en-US" dirty="0" smtClean="0"/>
          </a:p>
          <a:p>
            <a:endParaRPr lang="en-US" dirty="0" smtClean="0"/>
          </a:p>
          <a:p>
            <a:endParaRPr lang="en-US" dirty="0" smtClean="0"/>
          </a:p>
          <a:p>
            <a:endParaRPr lang="en-US" dirty="0" smtClean="0"/>
          </a:p>
          <a:p>
            <a:pPr>
              <a:buNone/>
            </a:pPr>
            <a:endParaRPr lang="en-US" dirty="0" smtClean="0"/>
          </a:p>
          <a:p>
            <a:r>
              <a:rPr lang="en-US" dirty="0" smtClean="0"/>
              <a:t>This </a:t>
            </a:r>
            <a:r>
              <a:rPr lang="en-US" dirty="0" smtClean="0"/>
              <a:t>brings about the importance of the </a:t>
            </a:r>
            <a:r>
              <a:rPr lang="en-US" dirty="0" smtClean="0"/>
              <a:t>theories </a:t>
            </a:r>
            <a:r>
              <a:rPr lang="en-US" dirty="0" smtClean="0"/>
              <a:t>which is to urge all parents to always look into their children’s future first before undertaking a </a:t>
            </a:r>
            <a:r>
              <a:rPr lang="en-US" dirty="0" smtClean="0"/>
              <a:t>divorce.</a:t>
            </a:r>
            <a:endParaRPr lang="en-US" dirty="0"/>
          </a:p>
        </p:txBody>
      </p:sp>
      <p:pic>
        <p:nvPicPr>
          <p:cNvPr id="5122" name="Picture 2" descr="Related image"/>
          <p:cNvPicPr>
            <a:picLocks noChangeAspect="1" noChangeArrowheads="1"/>
          </p:cNvPicPr>
          <p:nvPr/>
        </p:nvPicPr>
        <p:blipFill>
          <a:blip r:embed="rId2"/>
          <a:srcRect/>
          <a:stretch>
            <a:fillRect/>
          </a:stretch>
        </p:blipFill>
        <p:spPr bwMode="auto">
          <a:xfrm>
            <a:off x="2757801" y="1981200"/>
            <a:ext cx="4409562" cy="24384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2895600" cy="3505200"/>
          </a:xfrm>
        </p:spPr>
        <p:txBody>
          <a:bodyPr>
            <a:normAutofit/>
          </a:bodyPr>
          <a:lstStyle/>
          <a:p>
            <a:r>
              <a:rPr lang="en-US" dirty="0" smtClean="0"/>
              <a:t>In this case, the theories guides the parents to always </a:t>
            </a:r>
            <a:r>
              <a:rPr lang="en-US" dirty="0" smtClean="0"/>
              <a:t>miss to offer </a:t>
            </a:r>
            <a:r>
              <a:rPr lang="en-US" dirty="0" smtClean="0"/>
              <a:t>their children emotional support.</a:t>
            </a:r>
            <a:endParaRPr lang="en-US" dirty="0" smtClean="0"/>
          </a:p>
          <a:p>
            <a:endParaRPr lang="en-US" dirty="0"/>
          </a:p>
        </p:txBody>
      </p:sp>
      <p:sp>
        <p:nvSpPr>
          <p:cNvPr id="4" name="Content Placeholder 2"/>
          <p:cNvSpPr txBox="1">
            <a:spLocks/>
          </p:cNvSpPr>
          <p:nvPr/>
        </p:nvSpPr>
        <p:spPr>
          <a:xfrm>
            <a:off x="304800" y="5029200"/>
            <a:ext cx="8229600" cy="16002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This is particularly</a:t>
            </a:r>
            <a:r>
              <a:rPr lang="en-US" sz="2600" dirty="0" smtClean="0"/>
              <a:t> </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because all they are left with is pity for their lives when they compare themselves to children of intact families.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32770" name="Picture 2" descr="Image result for how divorce affects children"/>
          <p:cNvPicPr>
            <a:picLocks noChangeAspect="1" noChangeArrowheads="1"/>
          </p:cNvPicPr>
          <p:nvPr/>
        </p:nvPicPr>
        <p:blipFill>
          <a:blip r:embed="rId2"/>
          <a:srcRect/>
          <a:stretch>
            <a:fillRect/>
          </a:stretch>
        </p:blipFill>
        <p:spPr bwMode="auto">
          <a:xfrm>
            <a:off x="3352800" y="838200"/>
            <a:ext cx="5410200" cy="4057651"/>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090160"/>
          </a:xfrm>
        </p:spPr>
        <p:txBody>
          <a:bodyPr>
            <a:normAutofit/>
          </a:bodyPr>
          <a:lstStyle/>
          <a:p>
            <a:r>
              <a:rPr lang="en-US" dirty="0" smtClean="0"/>
              <a:t>In relation to the two theories, divorce make children </a:t>
            </a:r>
            <a:r>
              <a:rPr lang="en-US" dirty="0" smtClean="0"/>
              <a:t>start </a:t>
            </a:r>
            <a:r>
              <a:rPr lang="en-US" dirty="0" smtClean="0"/>
              <a:t>having different thoughts about both of their parents to a point that they are not certain of whether they were right when they decided to </a:t>
            </a:r>
            <a:r>
              <a:rPr lang="en-US" dirty="0" smtClean="0"/>
              <a:t>divorce.</a:t>
            </a:r>
            <a:endParaRPr lang="en-US" dirty="0"/>
          </a:p>
        </p:txBody>
      </p:sp>
      <p:pic>
        <p:nvPicPr>
          <p:cNvPr id="19458" name="Picture 2" descr="Image result for how divorce affects children"/>
          <p:cNvPicPr>
            <a:picLocks noChangeAspect="1" noChangeArrowheads="1"/>
          </p:cNvPicPr>
          <p:nvPr/>
        </p:nvPicPr>
        <p:blipFill>
          <a:blip r:embed="rId2"/>
          <a:srcRect/>
          <a:stretch>
            <a:fillRect/>
          </a:stretch>
        </p:blipFill>
        <p:spPr bwMode="auto">
          <a:xfrm>
            <a:off x="2133600" y="3047999"/>
            <a:ext cx="4267200" cy="2827021"/>
          </a:xfrm>
          <a:prstGeom prst="rect">
            <a:avLst/>
          </a:prstGeom>
          <a:noFill/>
        </p:spPr>
      </p:pic>
    </p:spTree>
    <p:extLst>
      <p:ext uri="{BB962C8B-B14F-4D97-AF65-F5344CB8AC3E}">
        <p14:creationId xmlns:p14="http://schemas.microsoft.com/office/powerpoint/2010/main" xmlns="" val="3406602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2438400"/>
          </a:xfrm>
        </p:spPr>
        <p:txBody>
          <a:bodyPr/>
          <a:lstStyle/>
          <a:p>
            <a:r>
              <a:rPr lang="en-US" dirty="0" smtClean="0"/>
              <a:t>We have learned that, </a:t>
            </a:r>
            <a:r>
              <a:rPr lang="en-US" dirty="0" smtClean="0"/>
              <a:t>the two authors share stories of children who have been through divorce families and conclude that it is quite harmful to their growth and development and therefore if possible it should be simply </a:t>
            </a:r>
            <a:r>
              <a:rPr lang="en-US" dirty="0" smtClean="0"/>
              <a:t>avoided.</a:t>
            </a:r>
            <a:endParaRPr lang="en-US" dirty="0"/>
          </a:p>
        </p:txBody>
      </p:sp>
      <p:pic>
        <p:nvPicPr>
          <p:cNvPr id="4098" name="Picture 2" descr="Image result for how divorce affects children"/>
          <p:cNvPicPr>
            <a:picLocks noChangeAspect="1" noChangeArrowheads="1"/>
          </p:cNvPicPr>
          <p:nvPr/>
        </p:nvPicPr>
        <p:blipFill>
          <a:blip r:embed="rId2"/>
          <a:srcRect/>
          <a:stretch>
            <a:fillRect/>
          </a:stretch>
        </p:blipFill>
        <p:spPr bwMode="auto">
          <a:xfrm>
            <a:off x="2971800" y="3124200"/>
            <a:ext cx="4572000" cy="28956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1066800"/>
          </a:xfrm>
        </p:spPr>
        <p:txBody>
          <a:bodyPr/>
          <a:lstStyle/>
          <a:p>
            <a:r>
              <a:rPr lang="en-US" dirty="0" smtClean="0"/>
              <a:t>In conclusion, the author says that parents tend to </a:t>
            </a:r>
            <a:r>
              <a:rPr lang="en-US" dirty="0" smtClean="0"/>
              <a:t>have </a:t>
            </a:r>
            <a:r>
              <a:rPr lang="en-US" dirty="0" smtClean="0"/>
              <a:t>conflicts after they divorce each other. </a:t>
            </a:r>
            <a:endParaRPr lang="en-US" dirty="0"/>
          </a:p>
        </p:txBody>
      </p:sp>
      <p:pic>
        <p:nvPicPr>
          <p:cNvPr id="33794" name="Picture 2" descr="Related image"/>
          <p:cNvPicPr>
            <a:picLocks noChangeAspect="1" noChangeArrowheads="1"/>
          </p:cNvPicPr>
          <p:nvPr/>
        </p:nvPicPr>
        <p:blipFill>
          <a:blip r:embed="rId2"/>
          <a:srcRect b="6468"/>
          <a:stretch>
            <a:fillRect/>
          </a:stretch>
        </p:blipFill>
        <p:spPr bwMode="auto">
          <a:xfrm>
            <a:off x="3124200" y="1828800"/>
            <a:ext cx="5753100" cy="4343400"/>
          </a:xfrm>
          <a:prstGeom prst="rect">
            <a:avLst/>
          </a:prstGeom>
          <a:noFill/>
        </p:spPr>
      </p:pic>
      <p:sp>
        <p:nvSpPr>
          <p:cNvPr id="5" name="Content Placeholder 2"/>
          <p:cNvSpPr txBox="1">
            <a:spLocks/>
          </p:cNvSpPr>
          <p:nvPr/>
        </p:nvSpPr>
        <p:spPr>
          <a:xfrm>
            <a:off x="304800" y="2057400"/>
            <a:ext cx="2743200" cy="4038600"/>
          </a:xfrm>
          <a:prstGeom prst="rect">
            <a:avLst/>
          </a:prstGeom>
        </p:spPr>
        <p:txBody>
          <a:bodyPr vert="horz">
            <a:normAutofit lnSpcReduction="1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This continues to affect children and force them to belong to two separate worlds, which would have been none of their wishes or thoughts.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lstStyle/>
          <a:p>
            <a:r>
              <a:rPr lang="en-US" dirty="0" smtClean="0"/>
              <a:t>Finally, </a:t>
            </a:r>
            <a:r>
              <a:rPr lang="en-US" dirty="0" smtClean="0"/>
              <a:t>the authors argue that no divorce is better but parents should always consider the amicable one because it at least brings some hope to the children. </a:t>
            </a:r>
          </a:p>
          <a:p>
            <a:endParaRPr lang="en-US" dirty="0"/>
          </a:p>
        </p:txBody>
      </p:sp>
      <p:pic>
        <p:nvPicPr>
          <p:cNvPr id="3074" name="Picture 2" descr="Image result for how divorce affects children"/>
          <p:cNvPicPr>
            <a:picLocks noChangeAspect="1" noChangeArrowheads="1"/>
          </p:cNvPicPr>
          <p:nvPr/>
        </p:nvPicPr>
        <p:blipFill>
          <a:blip r:embed="rId2"/>
          <a:srcRect/>
          <a:stretch>
            <a:fillRect/>
          </a:stretch>
        </p:blipFill>
        <p:spPr bwMode="auto">
          <a:xfrm>
            <a:off x="1371600" y="2590800"/>
            <a:ext cx="5715000" cy="3554018"/>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3733800" cy="3276600"/>
          </a:xfrm>
        </p:spPr>
        <p:txBody>
          <a:bodyPr>
            <a:normAutofit/>
          </a:bodyPr>
          <a:lstStyle/>
          <a:p>
            <a:r>
              <a:rPr lang="en-US" dirty="0" smtClean="0"/>
              <a:t>Being attracted to someone is a normal thing. Feeling an attraction, temptation, or desire does not mean you should end your </a:t>
            </a:r>
            <a:r>
              <a:rPr lang="en-US" dirty="0" smtClean="0"/>
              <a:t>marriage.</a:t>
            </a:r>
            <a:endParaRPr lang="en-US" dirty="0" smtClean="0"/>
          </a:p>
          <a:p>
            <a:endParaRPr lang="en-US" dirty="0"/>
          </a:p>
        </p:txBody>
      </p:sp>
      <p:pic>
        <p:nvPicPr>
          <p:cNvPr id="7" name="Picture 6" descr="Related image"/>
          <p:cNvPicPr/>
          <p:nvPr/>
        </p:nvPicPr>
        <p:blipFill>
          <a:blip r:embed="rId2" cstate="print"/>
          <a:srcRect/>
          <a:stretch>
            <a:fillRect/>
          </a:stretch>
        </p:blipFill>
        <p:spPr bwMode="auto">
          <a:xfrm>
            <a:off x="4267200" y="1219200"/>
            <a:ext cx="4495800" cy="3352800"/>
          </a:xfrm>
          <a:prstGeom prst="rect">
            <a:avLst/>
          </a:prstGeom>
          <a:noFill/>
          <a:ln w="9525">
            <a:noFill/>
            <a:miter lim="800000"/>
            <a:headEnd/>
            <a:tailEnd/>
          </a:ln>
        </p:spPr>
      </p:pic>
      <p:sp>
        <p:nvSpPr>
          <p:cNvPr id="8" name="Content Placeholder 2"/>
          <p:cNvSpPr txBox="1">
            <a:spLocks/>
          </p:cNvSpPr>
          <p:nvPr/>
        </p:nvSpPr>
        <p:spPr>
          <a:xfrm>
            <a:off x="533400" y="4953000"/>
            <a:ext cx="8001000" cy="1219200"/>
          </a:xfrm>
          <a:prstGeom prst="rect">
            <a:avLst/>
          </a:prstGeom>
        </p:spPr>
        <p:txBody>
          <a:bodyPr vert="horz">
            <a:normAutofit/>
          </a:bodyPr>
          <a:lstStyle/>
          <a:p>
            <a:pPr marL="274320" lvl="0" indent="-274320">
              <a:spcBef>
                <a:spcPct val="20000"/>
              </a:spcBef>
              <a:buClr>
                <a:schemeClr val="accent3"/>
              </a:buClr>
              <a:buSzPct val="95000"/>
              <a:buFont typeface="Wingdings 2"/>
              <a:buChar char=""/>
            </a:pPr>
            <a:r>
              <a:rPr lang="en-US" sz="2600" dirty="0" smtClean="0"/>
              <a:t>Just because you're not feeling love towards your partner doesn't mean you can't recreate it</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158</TotalTime>
  <Words>779</Words>
  <Application>Microsoft Office PowerPoint</Application>
  <PresentationFormat>On-screen Show (4:3)</PresentationFormat>
  <Paragraphs>46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Flow</vt:lpstr>
      <vt:lpstr>Between Two Worlds:  The Inner Lives of Children of Divorce</vt:lpstr>
      <vt:lpstr>Book Summary</vt:lpstr>
      <vt:lpstr>Slide 3</vt:lpstr>
      <vt:lpstr>Slide 4</vt:lpstr>
      <vt:lpstr>Slide 5</vt:lpstr>
      <vt:lpstr>Slide 6</vt:lpstr>
      <vt:lpstr>Slide 7</vt:lpstr>
      <vt:lpstr>Slide 8</vt:lpstr>
      <vt:lpstr>Slide 9</vt:lpstr>
      <vt:lpstr>How the book relates to theory</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 Develop a Lab for Construction Materials and New Equipment</dc:title>
  <dc:creator>Hellen</dc:creator>
  <cp:lastModifiedBy>John</cp:lastModifiedBy>
  <cp:revision>19</cp:revision>
  <dcterms:created xsi:type="dcterms:W3CDTF">2018-03-15T16:40:28Z</dcterms:created>
  <dcterms:modified xsi:type="dcterms:W3CDTF">2018-04-20T08:09:02Z</dcterms:modified>
</cp:coreProperties>
</file>